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1" r:id="rId10"/>
    <p:sldId id="268" r:id="rId11"/>
    <p:sldId id="269" r:id="rId12"/>
    <p:sldId id="270" r:id="rId13"/>
    <p:sldId id="271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2B20-305B-4F17-94D5-3B2FC6666D3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5D2C-8032-46EC-AD3A-F7921A0CE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2B20-305B-4F17-94D5-3B2FC6666D3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5D2C-8032-46EC-AD3A-F7921A0CE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2B20-305B-4F17-94D5-3B2FC6666D3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5D2C-8032-46EC-AD3A-F7921A0CE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2B20-305B-4F17-94D5-3B2FC6666D3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5D2C-8032-46EC-AD3A-F7921A0CE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2B20-305B-4F17-94D5-3B2FC6666D3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775D2C-8032-46EC-AD3A-F7921A0CE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2B20-305B-4F17-94D5-3B2FC6666D3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5D2C-8032-46EC-AD3A-F7921A0CE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2B20-305B-4F17-94D5-3B2FC6666D3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5D2C-8032-46EC-AD3A-F7921A0CE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2B20-305B-4F17-94D5-3B2FC6666D3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5D2C-8032-46EC-AD3A-F7921A0CE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2B20-305B-4F17-94D5-3B2FC6666D3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5D2C-8032-46EC-AD3A-F7921A0CE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2B20-305B-4F17-94D5-3B2FC6666D3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5D2C-8032-46EC-AD3A-F7921A0CE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2B20-305B-4F17-94D5-3B2FC6666D3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5D2C-8032-46EC-AD3A-F7921A0CE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2E2B20-305B-4F17-94D5-3B2FC6666D3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775D2C-8032-46EC-AD3A-F7921A0CE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НЕКЛЕТОЧНАЯ ФОРМА ЖИЗНИ – ВИРУСЫ.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СТРОЕНИЕ И ЗНАЧЕНИЕ ВИРУСОВ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933056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ВЫПОЛНИЛА УЧИТЕЛЬ МКОУ</a:t>
            </a:r>
          </a:p>
          <a:p>
            <a:r>
              <a:rPr lang="ru-RU" sz="2400" dirty="0" smtClean="0"/>
              <a:t>«ЗУЙСКАЯ СРЕДНЯЯ ШКОЛА № 1»</a:t>
            </a:r>
          </a:p>
          <a:p>
            <a:r>
              <a:rPr lang="ru-RU" sz="2400" dirty="0" smtClean="0"/>
              <a:t>КРАСНЕР ГАЛИНА ФИЛИППОВНА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787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УЧАЩИХСЯ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7032"/>
            <a:ext cx="291316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0" y="1340768"/>
            <a:ext cx="2411760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ВИРУС  ГРИППА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717032"/>
            <a:ext cx="309026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059832" y="1340768"/>
            <a:ext cx="2304256" cy="2376264"/>
          </a:xfrm>
          <a:prstGeom prst="downArrow">
            <a:avLst>
              <a:gd name="adj1" fmla="val 50000"/>
              <a:gd name="adj2" fmla="val 57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ВИРУС СПИДА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717032"/>
            <a:ext cx="308804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631008" y="1340768"/>
            <a:ext cx="2117456" cy="2376264"/>
          </a:xfrm>
          <a:prstGeom prst="downArrow">
            <a:avLst>
              <a:gd name="adj1" fmla="val 50000"/>
              <a:gd name="adj2" fmla="val 59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ВИРУС ОСПЫ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5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ПРЕЗЕНТАЦИЯ УЧАЩИХСЯ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25432"/>
            <a:ext cx="3629408" cy="31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93337"/>
            <a:ext cx="367240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1115616" y="1461089"/>
            <a:ext cx="2016224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ВИРУС КОРИ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832140" y="1505000"/>
            <a:ext cx="2016224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ВИРУС ЯЩУРА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8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ПРЕЗЕНТАЦИЯ УЧАЩИХСЯ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8275"/>
            <a:ext cx="3855875" cy="304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68" y="3771694"/>
            <a:ext cx="3635896" cy="308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1187624" y="1355618"/>
            <a:ext cx="1944216" cy="2428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ВИРУС ГЕРПЕСА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814392" y="1370468"/>
            <a:ext cx="2232248" cy="2399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ВИРУС ГЕПАТИТА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7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-</a:t>
            </a:r>
            <a:r>
              <a:rPr lang="ru-RU" sz="2000" b="0" i="1" dirty="0" smtClean="0">
                <a:solidFill>
                  <a:schemeClr val="tx1"/>
                </a:solidFill>
              </a:rPr>
              <a:t>Защитные реакции организма против вирусной инфекции(рассказ учителя)</a:t>
            </a:r>
            <a:br>
              <a:rPr lang="ru-RU" sz="2000" b="0" i="1" dirty="0" smtClean="0">
                <a:solidFill>
                  <a:schemeClr val="tx1"/>
                </a:solidFill>
              </a:rPr>
            </a:br>
            <a:r>
              <a:rPr lang="ru-RU" sz="2000" b="0" i="1" dirty="0" smtClean="0">
                <a:solidFill>
                  <a:schemeClr val="tx1"/>
                </a:solidFill>
              </a:rPr>
              <a:t/>
            </a:r>
            <a:br>
              <a:rPr lang="ru-RU" sz="2000" b="0" i="1" dirty="0" smtClean="0">
                <a:solidFill>
                  <a:schemeClr val="tx1"/>
                </a:solidFill>
              </a:rPr>
            </a:br>
            <a:r>
              <a:rPr lang="ru-RU" sz="2000" b="0" i="1" dirty="0" smtClean="0">
                <a:solidFill>
                  <a:schemeClr val="tx1"/>
                </a:solidFill>
              </a:rPr>
              <a:t/>
            </a:r>
            <a:br>
              <a:rPr lang="ru-RU" sz="2000" b="0" i="1" dirty="0" smtClean="0">
                <a:solidFill>
                  <a:schemeClr val="tx1"/>
                </a:solidFill>
              </a:rPr>
            </a:br>
            <a:r>
              <a:rPr lang="ru-RU" sz="2000" b="0" i="1" dirty="0" smtClean="0">
                <a:solidFill>
                  <a:schemeClr val="tx1"/>
                </a:solidFill>
              </a:rPr>
              <a:t>-Значение вирусов в природе и жизни человека(Беседа с использованием таблицы «№Гигиена школьника»)</a:t>
            </a:r>
            <a:endParaRPr lang="ru-RU" sz="20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ЗАКРЕПЛЕНИЕ ЗНАНИЙ УЧАЩИХСЯ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              </a:t>
            </a:r>
            <a:r>
              <a:rPr lang="ru-RU" sz="2000" dirty="0" smtClean="0"/>
              <a:t>Самостоятельная работа с текстом учебника по группам.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1 группа.</a:t>
            </a:r>
          </a:p>
          <a:p>
            <a:pPr>
              <a:buAutoNum type="arabicPeriod"/>
            </a:pPr>
            <a:r>
              <a:rPr lang="ru-RU" sz="2000" dirty="0" smtClean="0"/>
              <a:t>Почему вирусы считают неклеточными формами жизни?</a:t>
            </a:r>
          </a:p>
          <a:p>
            <a:pPr>
              <a:buAutoNum type="arabicPeriod"/>
            </a:pPr>
            <a:r>
              <a:rPr lang="ru-RU" sz="2000" dirty="0" smtClean="0"/>
              <a:t>Составить схему строения бактериофага.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2 группа</a:t>
            </a:r>
          </a:p>
          <a:p>
            <a:pPr>
              <a:buAutoNum type="arabicPeriod"/>
            </a:pPr>
            <a:r>
              <a:rPr lang="ru-RU" sz="2000" dirty="0" smtClean="0"/>
              <a:t>Чем вирусы отличаются от прокариот и эукариот?</a:t>
            </a:r>
          </a:p>
          <a:p>
            <a:pPr>
              <a:buAutoNum type="arabicPeriod"/>
            </a:pPr>
            <a:r>
              <a:rPr lang="ru-RU" sz="2000" dirty="0" smtClean="0"/>
              <a:t>Как вирусы проникают в организм хозяина?</a:t>
            </a:r>
          </a:p>
          <a:p>
            <a:pPr>
              <a:buAutoNum type="arabicPeriod"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3 группа</a:t>
            </a:r>
          </a:p>
          <a:p>
            <a:pPr>
              <a:buAutoNum type="arabicPeriod"/>
            </a:pPr>
            <a:r>
              <a:rPr lang="ru-RU" sz="2000" dirty="0" smtClean="0"/>
              <a:t>Какие вы знаете защитные реакции организма в ответ на проникновение вирусов?</a:t>
            </a:r>
          </a:p>
          <a:p>
            <a:pPr>
              <a:buAutoNum type="arabicPeriod"/>
            </a:pPr>
            <a:r>
              <a:rPr lang="ru-RU" sz="2000" dirty="0" smtClean="0"/>
              <a:t>Как можно избежать вирусной инфекции?</a:t>
            </a:r>
          </a:p>
        </p:txBody>
      </p:sp>
    </p:spTree>
    <p:extLst>
      <p:ext uri="{BB962C8B-B14F-4D97-AF65-F5344CB8AC3E}">
        <p14:creationId xmlns:p14="http://schemas.microsoft.com/office/powerpoint/2010/main" val="42675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Р</a:t>
            </a:r>
            <a:r>
              <a:rPr lang="ru-RU" sz="4400" dirty="0" smtClean="0"/>
              <a:t>елаксация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49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Что нового вы узнали на уроке?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Что вас заинтересовало?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902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ЦЕЛИ УРОКА: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Ознакомить учащихся с клеточными формами жизни;</a:t>
            </a:r>
          </a:p>
          <a:p>
            <a:r>
              <a:rPr lang="ru-RU" sz="2800" dirty="0" smtClean="0"/>
              <a:t>Показать особенности строения, жизнедеятельности и размножения вирусов;</a:t>
            </a:r>
          </a:p>
          <a:p>
            <a:r>
              <a:rPr lang="ru-RU" sz="2800" dirty="0" smtClean="0"/>
              <a:t>Обговорить возможные пути проникновения вирусов;</a:t>
            </a:r>
          </a:p>
          <a:p>
            <a:r>
              <a:rPr lang="ru-RU" sz="2800" dirty="0" smtClean="0"/>
              <a:t>Сравнить вирусы с клеточными формами жизни;</a:t>
            </a:r>
          </a:p>
          <a:p>
            <a:r>
              <a:rPr lang="ru-RU" sz="2800" dirty="0" smtClean="0"/>
              <a:t>Показать роль вирусов в природе и в жизни человека;</a:t>
            </a:r>
          </a:p>
          <a:p>
            <a:r>
              <a:rPr lang="ru-RU" sz="2800" dirty="0" smtClean="0"/>
              <a:t>Развивать мыслительную деятельность учащихся.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41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ТЕРМИНЫ И ПОНЯТИЯ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Неклеточная форма жизни</a:t>
            </a:r>
          </a:p>
          <a:p>
            <a:r>
              <a:rPr lang="ru-RU" sz="2800" dirty="0" smtClean="0"/>
              <a:t>Вирусы</a:t>
            </a:r>
          </a:p>
          <a:p>
            <a:r>
              <a:rPr lang="ru-RU" sz="2800" dirty="0" smtClean="0"/>
              <a:t>Вирион</a:t>
            </a:r>
          </a:p>
          <a:p>
            <a:r>
              <a:rPr lang="ru-RU" sz="2800" dirty="0" smtClean="0"/>
              <a:t>Паразитизм</a:t>
            </a:r>
          </a:p>
          <a:p>
            <a:r>
              <a:rPr lang="ru-RU" sz="2800" dirty="0" smtClean="0"/>
              <a:t>Вирусология</a:t>
            </a:r>
          </a:p>
          <a:p>
            <a:r>
              <a:rPr lang="ru-RU" sz="2800" dirty="0" smtClean="0"/>
              <a:t>Инфекция</a:t>
            </a:r>
          </a:p>
          <a:p>
            <a:r>
              <a:rPr lang="ru-RU" sz="2800" dirty="0" smtClean="0"/>
              <a:t>Эпидемия</a:t>
            </a:r>
          </a:p>
          <a:p>
            <a:r>
              <a:rPr lang="ru-RU" sz="2800" dirty="0" smtClean="0"/>
              <a:t>Генная инженерия</a:t>
            </a:r>
          </a:p>
          <a:p>
            <a:r>
              <a:rPr lang="ru-RU" sz="2800" dirty="0" err="1" smtClean="0"/>
              <a:t>Капсид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27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ОБОРУДОВАНИЕ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5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Таблицы «Вирусы», «Гигиена школьника»;</a:t>
            </a:r>
          </a:p>
          <a:p>
            <a:endParaRPr lang="ru-RU" dirty="0"/>
          </a:p>
          <a:p>
            <a:r>
              <a:rPr lang="ru-RU" sz="2800" dirty="0" smtClean="0"/>
              <a:t>Мультимедийное оборудование</a:t>
            </a:r>
          </a:p>
          <a:p>
            <a:endParaRPr lang="ru-RU" sz="2800" dirty="0" smtClean="0"/>
          </a:p>
          <a:p>
            <a:r>
              <a:rPr lang="ru-RU" dirty="0" smtClean="0"/>
              <a:t>Электронный учебник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25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ХОД УРОКА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Организационный этап.</a:t>
            </a:r>
          </a:p>
          <a:p>
            <a:r>
              <a:rPr lang="ru-RU" sz="2800" dirty="0" smtClean="0"/>
              <a:t>Актуализация и мотивация учебной деятельности учащихся.</a:t>
            </a:r>
          </a:p>
          <a:p>
            <a:r>
              <a:rPr lang="ru-RU" sz="2800" dirty="0" smtClean="0"/>
              <a:t>Изучение нового материала.</a:t>
            </a:r>
          </a:p>
          <a:p>
            <a:r>
              <a:rPr lang="ru-RU" sz="2800" dirty="0" smtClean="0"/>
              <a:t>Закрепление знаний учащихся.</a:t>
            </a:r>
          </a:p>
          <a:p>
            <a:r>
              <a:rPr lang="ru-RU" sz="2800" dirty="0" smtClean="0"/>
              <a:t>Рефлексия.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94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Актуализация и мотивация учебной деятельности учащихся.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Заполнить таблицу « Особенности  строения клеток прокариот и эукариот»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93207"/>
              </p:ext>
            </p:extLst>
          </p:nvPr>
        </p:nvGraphicFramePr>
        <p:xfrm>
          <a:off x="971600" y="2420888"/>
          <a:ext cx="7344816" cy="4014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376264"/>
                <a:gridCol w="2088232"/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ПРОКАРИОТЫ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ЭУКАРИОТЫ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sz="1600" dirty="0" smtClean="0"/>
                        <a:t>Внешняя клеточная мембрана.</a:t>
                      </a:r>
                    </a:p>
                    <a:p>
                      <a:r>
                        <a:rPr lang="ru-RU" sz="1600" dirty="0" smtClean="0"/>
                        <a:t>2.Ядро, покрытое ядерной мембраной.</a:t>
                      </a:r>
                    </a:p>
                    <a:p>
                      <a:r>
                        <a:rPr lang="ru-RU" sz="1600" dirty="0" smtClean="0"/>
                        <a:t>3.Эндоплазматическая сетка</a:t>
                      </a:r>
                    </a:p>
                    <a:p>
                      <a:r>
                        <a:rPr lang="ru-RU" sz="1600" dirty="0" smtClean="0"/>
                        <a:t>4.Рибосомы.</a:t>
                      </a:r>
                    </a:p>
                    <a:p>
                      <a:r>
                        <a:rPr lang="ru-RU" sz="1600" dirty="0" smtClean="0"/>
                        <a:t>5.Клеточный центр.</a:t>
                      </a:r>
                    </a:p>
                    <a:p>
                      <a:r>
                        <a:rPr lang="ru-RU" sz="1600" dirty="0" smtClean="0"/>
                        <a:t>6. Митохондрии.</a:t>
                      </a:r>
                    </a:p>
                    <a:p>
                      <a:r>
                        <a:rPr lang="ru-RU" sz="1600" dirty="0" smtClean="0"/>
                        <a:t>7.Комплекс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Гольджи</a:t>
                      </a:r>
                      <a:r>
                        <a:rPr lang="ru-RU" sz="1600" baseline="0" dirty="0" smtClean="0"/>
                        <a:t>.</a:t>
                      </a:r>
                    </a:p>
                    <a:p>
                      <a:r>
                        <a:rPr lang="ru-RU" sz="1600" baseline="0" dirty="0" smtClean="0"/>
                        <a:t>9.Лизосомы.</a:t>
                      </a:r>
                    </a:p>
                    <a:p>
                      <a:r>
                        <a:rPr lang="ru-RU" sz="1600" baseline="0" dirty="0" smtClean="0"/>
                        <a:t>10.Жгутики.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9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13576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Обсудим вместе. А существует ли неклеточная форма жизни?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 smtClean="0"/>
              <a:t>ИЗУЧЕНИЕ </a:t>
            </a:r>
            <a:r>
              <a:rPr lang="ru-RU" sz="2800" dirty="0" smtClean="0"/>
              <a:t>НОВОГО МАТЕРИАЛА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Рассказ учителя с элементами беседы. 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План.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>
              <a:buAutoNum type="arabicPeriod"/>
            </a:pPr>
            <a:r>
              <a:rPr lang="ru-RU" sz="1800" dirty="0" smtClean="0"/>
              <a:t>Вирусология. История изучения вирусов. Труды  Д. И. ивановского.</a:t>
            </a:r>
          </a:p>
          <a:p>
            <a:pPr>
              <a:buAutoNum type="arabicPeriod"/>
            </a:pPr>
            <a:r>
              <a:rPr lang="ru-RU" sz="1800" dirty="0" smtClean="0"/>
              <a:t>Клеточные формы жизни – вирусы, их место в системе органического мира.</a:t>
            </a:r>
          </a:p>
          <a:p>
            <a:pPr>
              <a:buAutoNum type="arabicPeriod"/>
            </a:pPr>
            <a:r>
              <a:rPr lang="ru-RU" sz="1800" dirty="0" smtClean="0"/>
              <a:t>Механизм проникновения вирусов в клетки хозяина.</a:t>
            </a:r>
          </a:p>
          <a:p>
            <a:pPr>
              <a:buAutoNum type="arabicPeriod"/>
            </a:pPr>
            <a:r>
              <a:rPr lang="ru-RU" sz="1800" dirty="0" smtClean="0"/>
              <a:t>Происхождение вирусов.</a:t>
            </a:r>
          </a:p>
          <a:p>
            <a:pPr>
              <a:buAutoNum type="arabicPeriod"/>
            </a:pPr>
            <a:r>
              <a:rPr lang="ru-RU" sz="1800" dirty="0" smtClean="0"/>
              <a:t>Влияние вирусов на организм хозяина.</a:t>
            </a:r>
          </a:p>
          <a:p>
            <a:pPr>
              <a:buAutoNum type="arabicPeriod"/>
            </a:pPr>
            <a:r>
              <a:rPr lang="ru-RU" sz="1800" dirty="0" smtClean="0"/>
              <a:t>Пути проникновения вирусов в организм хозяина.</a:t>
            </a:r>
          </a:p>
          <a:p>
            <a:pPr>
              <a:buAutoNum type="arabicPeriod"/>
            </a:pPr>
            <a:r>
              <a:rPr lang="ru-RU" sz="1800" dirty="0" smtClean="0"/>
              <a:t>Защитные реакции организма против вирусной инфекции.</a:t>
            </a:r>
          </a:p>
          <a:p>
            <a:pPr>
              <a:buAutoNum type="arabicPeriod"/>
            </a:pPr>
            <a:r>
              <a:rPr lang="ru-RU" sz="1800" dirty="0" smtClean="0"/>
              <a:t>Значение вирусов в природе и жизни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5007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Происхождение вирусов( дискуссия)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Существуют разные утверждения по поводу происхождения вирусов: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AutoNum type="arabicPeriod"/>
            </a:pPr>
            <a:r>
              <a:rPr lang="ru-RU" sz="2000" dirty="0" smtClean="0"/>
              <a:t>Вирусы сохранились с древнейших времен как одна из первейших форм сохранения материи.</a:t>
            </a:r>
          </a:p>
          <a:p>
            <a:pPr>
              <a:buAutoNum type="arabicPeriod"/>
            </a:pPr>
            <a:endParaRPr lang="ru-RU" sz="2000" dirty="0" smtClean="0"/>
          </a:p>
          <a:p>
            <a:pPr>
              <a:buAutoNum type="arabicPeriod"/>
            </a:pPr>
            <a:r>
              <a:rPr lang="ru-RU" sz="2000" dirty="0" smtClean="0"/>
              <a:t>Вирусы – упрощенная форма живых существ, которые определенное время уже существовали на высшем уровне организации.</a:t>
            </a:r>
          </a:p>
          <a:p>
            <a:pPr>
              <a:buAutoNum type="arabicPeriod"/>
            </a:pPr>
            <a:endParaRPr lang="ru-RU" sz="2000" dirty="0"/>
          </a:p>
          <a:p>
            <a:pPr>
              <a:buAutoNum type="arabicPeriod"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	В ходе дискуссии обучающиеся должны прийти к выводу, что вирусы не способны к самостоятельному существованию и обязательно паразитируют в клетках растений и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9307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Пути проникновения вирусов в организм хозяина.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0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Задание: заполнить таблицу.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2000" dirty="0" smtClean="0"/>
              <a:t>Заболевания, которые вызывают вирусы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01072"/>
              </p:ext>
            </p:extLst>
          </p:nvPr>
        </p:nvGraphicFramePr>
        <p:xfrm>
          <a:off x="683568" y="2996952"/>
          <a:ext cx="7776866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618"/>
                <a:gridCol w="1574712"/>
                <a:gridCol w="1800200"/>
                <a:gridCol w="1584176"/>
                <a:gridCol w="1440160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Воздушно-капельным путем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пищей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Через кожу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 участии переносчиков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кровью</a:t>
                      </a:r>
                      <a:endParaRPr lang="ru-RU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r>
                        <a:rPr lang="ru-RU" dirty="0" smtClean="0"/>
                        <a:t>Грипп</a:t>
                      </a:r>
                    </a:p>
                    <a:p>
                      <a:r>
                        <a:rPr lang="ru-RU" dirty="0" smtClean="0"/>
                        <a:t>Оспа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Корь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Ящур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Оспа</a:t>
                      </a:r>
                    </a:p>
                    <a:p>
                      <a:r>
                        <a:rPr lang="ru-RU" dirty="0" smtClean="0"/>
                        <a:t>Герпес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Энцефалит</a:t>
                      </a:r>
                    </a:p>
                    <a:p>
                      <a:r>
                        <a:rPr lang="ru-RU" dirty="0" smtClean="0"/>
                        <a:t>Желтуха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СПИД</a:t>
                      </a:r>
                    </a:p>
                    <a:p>
                      <a:r>
                        <a:rPr lang="ru-RU" dirty="0" smtClean="0"/>
                        <a:t>Гепатит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</TotalTime>
  <Words>436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НЕКЛЕТОЧНАЯ ФОРМА ЖИЗНИ – ВИРУСЫ. СТРОЕНИЕ И ЗНАЧЕНИЕ ВИРУСОВ.</vt:lpstr>
      <vt:lpstr>ЦЕЛИ УРОКА:</vt:lpstr>
      <vt:lpstr>ОСНОВНЫЕ ТЕРМИНЫ И ПОНЯТИЯ</vt:lpstr>
      <vt:lpstr> ОБОРУДОВАНИЕ </vt:lpstr>
      <vt:lpstr>ХОД УРОКА</vt:lpstr>
      <vt:lpstr>Актуализация и мотивация учебной деятельности учащихся.</vt:lpstr>
      <vt:lpstr>Обсудим вместе. А существует ли неклеточная форма жизни?  ИЗУЧЕНИЕ НОВОГО МАТЕРИАЛА</vt:lpstr>
      <vt:lpstr>Происхождение вирусов( дискуссия)</vt:lpstr>
      <vt:lpstr>Пути проникновения вирусов в организм хозяина.</vt:lpstr>
      <vt:lpstr>ПРЕЗЕНТАЦИЯ УЧАЩИХСЯ</vt:lpstr>
      <vt:lpstr>ПРЕЗЕНТАЦИЯ УЧАЩИХСЯ</vt:lpstr>
      <vt:lpstr>ПРЕЗЕНТАЦИЯ УЧАЩИХСЯ</vt:lpstr>
      <vt:lpstr>-Защитные реакции организма против вирусной инфекции(рассказ учителя)   -Значение вирусов в природе и жизни человека(Беседа с использованием таблицы «№Гигиена школьника»)</vt:lpstr>
      <vt:lpstr>ЗАКРЕПЛЕНИЕ ЗНАНИЙ УЧАЩИХСЯ</vt:lpstr>
      <vt:lpstr>Релаксация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НЕКЛЕТОЧНАЯ ФОРМА ЖИЗНИ – ВИРУСЫ. СТРОЕНИЕ И ЗНАЧЕНИЕ ВИРУСОВ.</dc:title>
  <dc:creator>Оксана</dc:creator>
  <cp:lastModifiedBy>Admin</cp:lastModifiedBy>
  <cp:revision>22</cp:revision>
  <dcterms:created xsi:type="dcterms:W3CDTF">2015-03-23T08:47:14Z</dcterms:created>
  <dcterms:modified xsi:type="dcterms:W3CDTF">2015-04-08T17:50:05Z</dcterms:modified>
</cp:coreProperties>
</file>